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12192000"/>
  <p:embeddedFontLst>
    <p:embeddedFont>
      <p:font typeface="Roboto" panose="02000000000000000000" pitchFamily="2" charset="0"/>
      <p:regular r:id="rId10"/>
      <p:bold r:id="rId11"/>
      <p:italic r:id="rId12"/>
      <p:boldItalic r:id="rId13"/>
    </p:embeddedFont>
    <p:embeddedFont>
      <p:font typeface="Roboto Bold" panose="02000000000000000000" pitchFamily="2" charset="0"/>
      <p:regular r:id="rId14"/>
      <p:bold r:id="rId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1" d="100"/>
          <a:sy n="101" d="100"/>
        </p:scale>
        <p:origin x="20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821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935137"/>
            <a:ext cx="9574171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Guía de Ciberacoso: ¿Cómo guardar evidencias?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782564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Ante cualquier situación de violencia digital, conservar las pruebas es fundamental para activar los mecanismos de protección. La guía institucional orienta paso a paso cómo hacerlo.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515" y="2497832"/>
            <a:ext cx="5470686" cy="3425031"/>
          </a:xfrm>
          <a:prstGeom prst="roundRect">
            <a:avLst>
              <a:gd name="adj" fmla="val 3477"/>
            </a:avLst>
          </a:prstGeom>
          <a:solidFill>
            <a:srgbClr val="F7F9F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707809" y="2663130"/>
            <a:ext cx="29789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Tipos de evidencia digital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809" y="3086894"/>
            <a:ext cx="5140097" cy="1876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Capturas de pantalla con fecha y hora visibles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Correos electrónicos completos (cabecera incluida)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Chats y conversaciones en mensajería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Registros de llamadas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Enlaces directos a publicaciones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Metadatos de archivos cuando sea posible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663130"/>
            <a:ext cx="334100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Situaciones que cubre la guía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3086894"/>
            <a:ext cx="5232567" cy="155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Ciberacoso y hostigamiento digital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Sextorsión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Suplantación de identidad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Difusión no consentida de contenido íntimo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Violencia de género en redes sociales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356519"/>
            <a:ext cx="474432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El Violentómetro UDI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203946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Violentómetro es una herramienta pedagógica que ayuda a identificar conductas de violencia que suelen normalizarse en la vida cotidiana, pero que pueden escalar progresivamente hasta representar situaciones de alto riesgo.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09615" y="3105249"/>
            <a:ext cx="1062050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violencia no comienza con una agresión física. Frecuentemente inicia con comentarios, controles, humillaciones o conductas que parecen inofensivas, pero que afectan profundamente la dignidad y la libertad de las personas.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574" y="4006552"/>
            <a:ext cx="3512653" cy="1494830"/>
          </a:xfrm>
          <a:prstGeom prst="roundRect">
            <a:avLst>
              <a:gd name="adj" fmla="val 4647"/>
            </a:avLst>
          </a:prstGeom>
          <a:solidFill>
            <a:srgbClr val="E0E7EB"/>
          </a:solidFill>
          <a:ln w="6350">
            <a:solidFill>
              <a:srgbClr val="C6CDD1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833218" y="417820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🟡</a:t>
            </a:r>
            <a:r>
              <a:rPr lang="en-US" sz="16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 Nivel 1: ALERTA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3218" y="4535884"/>
            <a:ext cx="31693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Conductas normalizadas que constituyen violencia psicológica o simbólica. La violencia puede estar comenzando.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9521" y="4006552"/>
            <a:ext cx="3512653" cy="1494830"/>
          </a:xfrm>
          <a:prstGeom prst="roundRect">
            <a:avLst>
              <a:gd name="adj" fmla="val 4647"/>
            </a:avLst>
          </a:prstGeom>
          <a:solidFill>
            <a:srgbClr val="E0E7EB"/>
          </a:solidFill>
          <a:ln w="6350">
            <a:solidFill>
              <a:srgbClr val="C6CDD1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/>
          <p:nvPr/>
        </p:nvSpPr>
        <p:spPr>
          <a:xfrm>
            <a:off x="4511165" y="4178201"/>
            <a:ext cx="220399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🟠</a:t>
            </a:r>
            <a:r>
              <a:rPr lang="en-US" sz="16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 Nivel 2: REACCIONA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11165" y="4535884"/>
            <a:ext cx="31693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Vulneración evidente de derechos y autonomía personal. La violencia está aumentando y requiere intervención.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17468" y="4006552"/>
            <a:ext cx="3512653" cy="1494830"/>
          </a:xfrm>
          <a:prstGeom prst="roundRect">
            <a:avLst>
              <a:gd name="adj" fmla="val 4647"/>
            </a:avLst>
          </a:prstGeom>
          <a:solidFill>
            <a:srgbClr val="E0E7EB"/>
          </a:solidFill>
          <a:ln w="6350">
            <a:solidFill>
              <a:srgbClr val="C6CDD1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/>
          <p:nvPr/>
        </p:nvSpPr>
        <p:spPr>
          <a:xfrm>
            <a:off x="8189112" y="417820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🔴</a:t>
            </a:r>
            <a:r>
              <a:rPr lang="en-US" sz="16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 Nivel 3: URGENTE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89112" y="4535884"/>
            <a:ext cx="31693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Situaciones graves de riesgo para la integridad física y emocional que requieren atención inmediata.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545009"/>
            <a:ext cx="820717" cy="290314"/>
          </a:xfrm>
          <a:prstGeom prst="roundRect">
            <a:avLst>
              <a:gd name="adj" fmla="val 18185"/>
            </a:avLst>
          </a:prstGeom>
          <a:solidFill>
            <a:srgbClr val="E0E7E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Text 1"/>
          <p:cNvSpPr/>
          <p:nvPr/>
        </p:nvSpPr>
        <p:spPr>
          <a:xfrm>
            <a:off x="5327616" y="592138"/>
            <a:ext cx="1241791" cy="196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🟡</a:t>
            </a:r>
            <a:r>
              <a:rPr lang="en-US" sz="9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NIVEL 1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233360" y="894953"/>
            <a:ext cx="6296860" cy="981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ALERTA: La violencia puede estar comenzando</a:t>
            </a:r>
            <a:endParaRPr lang="en-US" sz="3050" dirty="0"/>
          </a:p>
        </p:txBody>
      </p:sp>
      <p:sp>
        <p:nvSpPr>
          <p:cNvPr id="6" name="Text 3"/>
          <p:cNvSpPr/>
          <p:nvPr/>
        </p:nvSpPr>
        <p:spPr>
          <a:xfrm>
            <a:off x="5233360" y="2100659"/>
            <a:ext cx="6296860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 este nivel se encuentran conductas que frecuentemente se justifican socialmente, pero que constituyen formas de violencia psicológica o simbólica que no deben tolerarse.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233360" y="2908102"/>
            <a:ext cx="2573571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Conductas de alerta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233360" y="3302893"/>
            <a:ext cx="2956744" cy="2957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Bromas sexistas y comentarios ofensivos sobre la apariencia</a:t>
            </a:r>
            <a:endParaRPr lang="en-US" sz="12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Piropos no deseados y ridiculización pública</a:t>
            </a:r>
            <a:endParaRPr lang="en-US" sz="12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Celos constantes y control sobre amistades</a:t>
            </a:r>
            <a:endParaRPr lang="en-US" sz="12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Descalificación de opiniones y manipulación emocional</a:t>
            </a:r>
            <a:endParaRPr lang="en-US" sz="12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Control sobre la forma de vestir</a:t>
            </a:r>
            <a:endParaRPr lang="en-US" sz="12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Culpabilización permanente y mentiras reiteradas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466620" y="2758877"/>
            <a:ext cx="3183156" cy="3554016"/>
          </a:xfrm>
          <a:prstGeom prst="roundRect">
            <a:avLst>
              <a:gd name="adj" fmla="val 3554"/>
            </a:avLst>
          </a:prstGeom>
          <a:solidFill>
            <a:srgbClr val="F7F9F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7"/>
          <p:cNvSpPr/>
          <p:nvPr/>
        </p:nvSpPr>
        <p:spPr>
          <a:xfrm>
            <a:off x="8623680" y="2908102"/>
            <a:ext cx="2573571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¿Qué hacer?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623680" y="3302893"/>
            <a:ext cx="2869037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Estas conductas no deben normalizarse. Es importante: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623680" y="3927574"/>
            <a:ext cx="2869037" cy="13824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Establecer límites claros</a:t>
            </a:r>
            <a:endParaRPr lang="en-US" sz="12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Buscar orientación institucional</a:t>
            </a:r>
            <a:endParaRPr lang="en-US" sz="12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Documentar situaciones repetitivas</a:t>
            </a:r>
            <a:endParaRPr lang="en-US" sz="12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Solicitar acompañamiento si la conducta persiste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012825"/>
            <a:ext cx="864074" cy="310952"/>
          </a:xfrm>
          <a:prstGeom prst="roundRect">
            <a:avLst>
              <a:gd name="adj" fmla="val 17871"/>
            </a:avLst>
          </a:prstGeom>
          <a:solidFill>
            <a:srgbClr val="E0E7E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Text 1"/>
          <p:cNvSpPr/>
          <p:nvPr/>
        </p:nvSpPr>
        <p:spPr>
          <a:xfrm>
            <a:off x="760790" y="1062434"/>
            <a:ext cx="1275227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🟠</a:t>
            </a:r>
            <a:r>
              <a:rPr lang="en-US" sz="10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NIVEL 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574" y="1389856"/>
            <a:ext cx="8658108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REACCIONA: La violencia está aumentando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574" y="2154634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 este nivel las conductas representan una vulneración más evidente de los derechos y la autonomía personal. Son señales claras de riesgo que requieren intervención oportuna.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525" y="2869902"/>
            <a:ext cx="5370676" cy="2975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3066" y="305425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Conductas de riesgo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03066" y="3411934"/>
            <a:ext cx="4925790" cy="1876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Mensajes hostiles o intimidantes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Presión para iniciar relaciones sentimentales o sexuales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Chantaje emocional y amenazas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Tocamientos no consentidos, empujones o jalones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Acoso sexual y propuestas a cambio de beneficios académicos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Restricción de la autonomía económica o personal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9445" y="2869902"/>
            <a:ext cx="5370676" cy="297527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419987" y="3054251"/>
            <a:ext cx="399970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Actúa: no enfrentes la situación sola o solo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419987" y="3411934"/>
            <a:ext cx="4925790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Activa la Ruta de Atención UDI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Informa a una persona de confianza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Conserva todas las evidencias disponibles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Solicita medidas de protección institucional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419987" y="4829969"/>
            <a:ext cx="4925790" cy="644823"/>
          </a:xfrm>
          <a:prstGeom prst="roundRect">
            <a:avLst>
              <a:gd name="adj" fmla="val 10773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281" y="5076031"/>
            <a:ext cx="206667" cy="16529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957243" y="5020072"/>
            <a:ext cx="422324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Buscar ayuda no es una debilidad. Es un derecho.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23042" y="496788"/>
            <a:ext cx="850383" cy="304403"/>
          </a:xfrm>
          <a:prstGeom prst="roundRect">
            <a:avLst>
              <a:gd name="adj" fmla="val 17971"/>
            </a:avLst>
          </a:prstGeom>
          <a:solidFill>
            <a:srgbClr val="E0E7E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Text 1"/>
          <p:cNvSpPr/>
          <p:nvPr/>
        </p:nvSpPr>
        <p:spPr>
          <a:xfrm>
            <a:off x="5320671" y="545604"/>
            <a:ext cx="1264710" cy="206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🔴</a:t>
            </a:r>
            <a:r>
              <a:rPr lang="en-US" sz="10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NIVEL 3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223042" y="865287"/>
            <a:ext cx="6317497" cy="1017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URGENTE: Tu integridad puede estar en riesgo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223042" y="2122984"/>
            <a:ext cx="631749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Estas situaciones requieren atención inmediata. La integridad física y emocional de la persona afectada está en peligro y es necesario actuar sin demora.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5223042" y="2980432"/>
            <a:ext cx="2976488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Situaciones de alto riesgo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223042" y="3394968"/>
            <a:ext cx="2960217" cy="20895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Amenazas de muerte o con armas</a:t>
            </a:r>
            <a:endParaRPr lang="en-US" sz="1250" dirty="0"/>
          </a:p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Violencia física reiterada</a:t>
            </a:r>
            <a:endParaRPr lang="en-US" sz="1250" dirty="0"/>
          </a:p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Agresiones sexuales o acceso carnal violento</a:t>
            </a:r>
            <a:endParaRPr lang="en-US" sz="1250" dirty="0"/>
          </a:p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Sextorsión</a:t>
            </a:r>
            <a:endParaRPr lang="en-US" sz="1250" dirty="0"/>
          </a:p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Persecución sistemática (stalking)</a:t>
            </a:r>
            <a:endParaRPr lang="en-US" sz="1250" dirty="0"/>
          </a:p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Retención o aislamiento forzado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469497" y="2820194"/>
            <a:ext cx="3194565" cy="3540919"/>
          </a:xfrm>
          <a:prstGeom prst="roundRect">
            <a:avLst>
              <a:gd name="adj" fmla="val 3669"/>
            </a:avLst>
          </a:prstGeom>
          <a:solidFill>
            <a:srgbClr val="F7F9F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7"/>
          <p:cNvSpPr/>
          <p:nvPr/>
        </p:nvSpPr>
        <p:spPr>
          <a:xfrm>
            <a:off x="8632212" y="2980432"/>
            <a:ext cx="2644610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Actúa de inmediato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632212" y="3394968"/>
            <a:ext cx="2869136" cy="171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Activa la Ruta de Atención UDI</a:t>
            </a:r>
            <a:endParaRPr lang="en-US" sz="1250" dirty="0"/>
          </a:p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Comunícate con los canales institucionales disponibles</a:t>
            </a:r>
            <a:endParaRPr lang="en-US" sz="1250" dirty="0"/>
          </a:p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Solicita apoyo psicológico urgente</a:t>
            </a:r>
            <a:endParaRPr lang="en-US" sz="1250" dirty="0"/>
          </a:p>
          <a:p>
            <a:pPr marL="342900" indent="-342900" algn="l">
              <a:lnSpc>
                <a:spcPct val="132000"/>
              </a:lnSpc>
              <a:buSzPct val="100000"/>
              <a:buChar char="•"/>
            </a:pPr>
            <a:r>
              <a:rPr lang="en-US" sz="125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Acude a las autoridades competentes cuando corresponda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8632212" y="5294213"/>
            <a:ext cx="2869136" cy="886619"/>
          </a:xfrm>
          <a:prstGeom prst="roundRect">
            <a:avLst>
              <a:gd name="adj" fmla="val 7712"/>
            </a:avLst>
          </a:prstGeom>
          <a:solidFill>
            <a:srgbClr val="FFB3B4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927" y="5539383"/>
            <a:ext cx="203493" cy="16271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9161134" y="5479058"/>
            <a:ext cx="2177499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estás sola o solo. La UDI está aquí para acompañarte.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381522"/>
            <a:ext cx="94617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Formación Permanente para toda la Comunidad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228949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UDI desarrolla acciones formativas periódicas adaptadas a las necesidades y roles de cada integrante de la comunidad universitaria, fortaleciendo una cultura institucional basada en el respeto y la equidad.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574" y="2944217"/>
            <a:ext cx="413434" cy="4134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574" y="356433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Estudiantes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574" y="3922018"/>
            <a:ext cx="3485071" cy="155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Convivencia universitaria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Prevención de violencias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Diversidad e inclusión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Ciudadanía digital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Derechos humanos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312" y="2944217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53312" y="356433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Docentes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353312" y="3922018"/>
            <a:ext cx="3485071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Detección temprana de riesgo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Manejo de casos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Lenguaje incluyente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Prevención de discriminación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050" y="2944217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45050" y="3564334"/>
            <a:ext cx="260849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Administrativos y Directivos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045050" y="3922018"/>
            <a:ext cx="3485071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Atención con enfoque diferencial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Debida diligencia institucional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Gestión de casos</a:t>
            </a:r>
            <a:endParaRPr lang="en-US" sz="13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Protección de datos sensibles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99678"/>
            <a:ext cx="6296860" cy="981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0A0A0A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Construyamos una Comunidad Segura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5468999" y="1973263"/>
            <a:ext cx="6061221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prevención es una responsabilidad compartida. Reconocer las señales de violencia, actuar oportunamente y promover relaciones basadas en el respeto nos permite construir una universidad más segura, equitativa e inclusiva para todas las personas.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5233360" y="3044527"/>
            <a:ext cx="6296860" cy="837406"/>
          </a:xfrm>
          <a:prstGeom prst="roundRect">
            <a:avLst>
              <a:gd name="adj" fmla="val 7880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420" y="3268365"/>
            <a:ext cx="196349" cy="1570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743828" y="3218061"/>
            <a:ext cx="5629333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 identificas alguna situación de riesgo, recuerda: </a:t>
            </a: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tu voz cuenta y la UDI está para escucharte y acompañarte.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5233360" y="4049812"/>
            <a:ext cx="3073819" cy="1152227"/>
          </a:xfrm>
          <a:prstGeom prst="roundRect">
            <a:avLst>
              <a:gd name="adj" fmla="val 5727"/>
            </a:avLst>
          </a:prstGeom>
          <a:solidFill>
            <a:srgbClr val="E0E7EB"/>
          </a:solidFill>
          <a:ln w="6350">
            <a:solidFill>
              <a:srgbClr val="C6CDD1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5"/>
          <p:cNvSpPr/>
          <p:nvPr/>
        </p:nvSpPr>
        <p:spPr>
          <a:xfrm>
            <a:off x="5396770" y="4213225"/>
            <a:ext cx="1963986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Reconoce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5396770" y="4548287"/>
            <a:ext cx="2747001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Identifica señales tempranas de violencia antes de que escalen.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8456401" y="4049812"/>
            <a:ext cx="3073819" cy="1152227"/>
          </a:xfrm>
          <a:prstGeom prst="roundRect">
            <a:avLst>
              <a:gd name="adj" fmla="val 5727"/>
            </a:avLst>
          </a:prstGeom>
          <a:solidFill>
            <a:srgbClr val="E0E7EB"/>
          </a:solidFill>
          <a:ln w="6350">
            <a:solidFill>
              <a:srgbClr val="C6CDD1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8"/>
          <p:cNvSpPr/>
          <p:nvPr/>
        </p:nvSpPr>
        <p:spPr>
          <a:xfrm>
            <a:off x="8619810" y="4213225"/>
            <a:ext cx="1963986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Actúa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8619810" y="4548287"/>
            <a:ext cx="2747001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Usa la Ruta de Atención UDI y busca acompañamiento institucional.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233360" y="5351264"/>
            <a:ext cx="6296860" cy="907058"/>
          </a:xfrm>
          <a:prstGeom prst="roundRect">
            <a:avLst>
              <a:gd name="adj" fmla="val 7275"/>
            </a:avLst>
          </a:prstGeom>
          <a:solidFill>
            <a:srgbClr val="E0E7EB"/>
          </a:solidFill>
          <a:ln w="6350">
            <a:solidFill>
              <a:srgbClr val="C6CDD1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1"/>
          <p:cNvSpPr/>
          <p:nvPr/>
        </p:nvSpPr>
        <p:spPr>
          <a:xfrm>
            <a:off x="5396770" y="5514677"/>
            <a:ext cx="1963986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7070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Transforma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5396770" y="5849739"/>
            <a:ext cx="5970041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707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Promueve relaciones de respeto, equidad e inclusión en tu entorno.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748</Words>
  <Application>Microsoft Macintosh PowerPoint</Application>
  <PresentationFormat>Panorámica</PresentationFormat>
  <Paragraphs>106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Roboto</vt:lpstr>
      <vt:lpstr>Roboto Bold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YERALDIN RIOS CORREDOR</cp:lastModifiedBy>
  <cp:revision>2</cp:revision>
  <dcterms:created xsi:type="dcterms:W3CDTF">2026-06-10T16:52:48Z</dcterms:created>
  <dcterms:modified xsi:type="dcterms:W3CDTF">2026-06-10T16:53:31Z</dcterms:modified>
</cp:coreProperties>
</file>